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74" r:id="rId7"/>
    <p:sldId id="263" r:id="rId8"/>
    <p:sldId id="261" r:id="rId9"/>
    <p:sldId id="262" r:id="rId10"/>
    <p:sldId id="272" r:id="rId11"/>
    <p:sldId id="264" r:id="rId12"/>
    <p:sldId id="268" r:id="rId13"/>
    <p:sldId id="269" r:id="rId14"/>
    <p:sldId id="273" r:id="rId15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29" autoAdjust="0"/>
    <p:restoredTop sz="99645" autoAdjust="0"/>
  </p:normalViewPr>
  <p:slideViewPr>
    <p:cSldViewPr>
      <p:cViewPr>
        <p:scale>
          <a:sx n="57" d="100"/>
          <a:sy n="57" d="100"/>
        </p:scale>
        <p:origin x="-174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5024E-2"/>
          <c:y val="0.17499370800961406"/>
          <c:w val="0.93830175696457141"/>
          <c:h val="0.631117653594045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.20341841304326988"/>
                  <c:y val="0.23061164557632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 </a:t>
                    </a:r>
                    <a:r>
                      <a:rPr lang="ru-RU" dirty="0" smtClean="0"/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20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в 2 раза</a:t>
                    </a:r>
                    <a:endParaRPr lang="ru-RU" sz="140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Val val="1"/>
        </c:dLbls>
        <c:axId val="116852224"/>
        <c:axId val="116853760"/>
      </c:barChart>
      <c:catAx>
        <c:axId val="116852224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6853760"/>
        <c:crosses val="autoZero"/>
        <c:auto val="1"/>
        <c:lblAlgn val="ctr"/>
        <c:lblOffset val="100"/>
      </c:catAx>
      <c:valAx>
        <c:axId val="116853760"/>
        <c:scaling>
          <c:orientation val="minMax"/>
        </c:scaling>
        <c:delete val="1"/>
        <c:axPos val="l"/>
        <c:numFmt formatCode="0" sourceLinked="1"/>
        <c:tickLblPos val="nextTo"/>
        <c:crossAx val="116852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7174361" cy="707886"/>
          </a:xfrm>
        </p:spPr>
        <p:txBody>
          <a:bodyPr/>
          <a:lstStyle/>
          <a:p>
            <a:r>
              <a:rPr sz="2000" b="1" smtClean="0">
                <a:latin typeface="Times New Roman" pitchFamily="18" charset="0"/>
                <a:cs typeface="Times New Roman" pitchFamily="18" charset="0"/>
              </a:rPr>
              <a:t>Оптимизация процесса организации предметно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b="1" smtClean="0">
                <a:latin typeface="Times New Roman" pitchFamily="18" charset="0"/>
                <a:cs typeface="Times New Roman" pitchFamily="18" charset="0"/>
              </a:rPr>
              <a:t> развивающей среды в подготовительной группе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105" y="3594393"/>
            <a:ext cx="3600400" cy="824841"/>
          </a:xfrm>
        </p:spPr>
        <p:txBody>
          <a:bodyPr/>
          <a:lstStyle/>
          <a:p>
            <a:r>
              <a:rPr sz="1400" smtClean="0">
                <a:latin typeface="Times New Roman" pitchFamily="18" charset="0"/>
                <a:cs typeface="Times New Roman" pitchFamily="18" charset="0"/>
              </a:rPr>
              <a:t>Калабина О.В.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smtClean="0">
                <a:latin typeface="Times New Roman" pitchFamily="18" charset="0"/>
                <a:cs typeface="Times New Roman" pitchFamily="18" charset="0"/>
              </a:rPr>
              <a:t> старший воспитатель</a:t>
            </a:r>
          </a:p>
          <a:p>
            <a:r>
              <a:rPr sz="1400" smtClean="0">
                <a:latin typeface="Times New Roman" pitchFamily="18" charset="0"/>
                <a:cs typeface="Times New Roman" pitchFamily="18" charset="0"/>
              </a:rPr>
              <a:t>Васильева Л.А.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smtClean="0"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r>
              <a:rPr sz="1400" smtClean="0">
                <a:latin typeface="Times New Roman" pitchFamily="18" charset="0"/>
                <a:cs typeface="Times New Roman" pitchFamily="18" charset="0"/>
              </a:rPr>
              <a:t>Харсеева А.В. - воспитатель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21714"/>
            <a:ext cx="6235056" cy="1041874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45»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pic>
        <p:nvPicPr>
          <p:cNvPr id="7170" name="Picture 2" descr="D:\Бережливое производство\алгоритм заправления крова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786050" cy="1969791"/>
          </a:xfrm>
          <a:prstGeom prst="rect">
            <a:avLst/>
          </a:prstGeom>
          <a:noFill/>
        </p:spPr>
      </p:pic>
      <p:pic>
        <p:nvPicPr>
          <p:cNvPr id="7171" name="Picture 3" descr="D:\Бережливое производство\алгоритм мытья р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71546"/>
            <a:ext cx="2513381" cy="1843383"/>
          </a:xfrm>
          <a:prstGeom prst="rect">
            <a:avLst/>
          </a:prstGeom>
          <a:noFill/>
        </p:spPr>
      </p:pic>
      <p:pic>
        <p:nvPicPr>
          <p:cNvPr id="7172" name="Picture 4" descr="D:\Бережливое производство\алгоритм пользования туалето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2836750" cy="2144693"/>
          </a:xfrm>
          <a:prstGeom prst="rect">
            <a:avLst/>
          </a:prstGeom>
          <a:noFill/>
        </p:spPr>
      </p:pic>
      <p:pic>
        <p:nvPicPr>
          <p:cNvPr id="7173" name="Picture 5" descr="D:\Бережливое производство\алгоритм-схема-складывания-вещей-в-шка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5487" y="1071546"/>
            <a:ext cx="2648513" cy="1873211"/>
          </a:xfrm>
          <a:prstGeom prst="rect">
            <a:avLst/>
          </a:prstGeom>
          <a:noFill/>
        </p:spPr>
      </p:pic>
      <p:pic>
        <p:nvPicPr>
          <p:cNvPr id="7174" name="Picture 6" descr="D:\Бережливое производство\схема дежурств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357562"/>
            <a:ext cx="2714991" cy="2066921"/>
          </a:xfrm>
          <a:prstGeom prst="rect">
            <a:avLst/>
          </a:prstGeom>
          <a:noFill/>
        </p:spPr>
      </p:pic>
      <p:pic>
        <p:nvPicPr>
          <p:cNvPr id="7175" name="Picture 7" descr="D:\Бережливое производство\схема одевания зимо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357562"/>
            <a:ext cx="2643174" cy="2059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«Было» – «Стало»)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1988840"/>
            <a:ext cx="7488832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9218" name="Picture 2" descr="D:\Бережливое производство\среда\группа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2946818" cy="3929090"/>
          </a:xfrm>
          <a:prstGeom prst="rect">
            <a:avLst/>
          </a:prstGeom>
          <a:noFill/>
        </p:spPr>
      </p:pic>
      <p:pic>
        <p:nvPicPr>
          <p:cNvPr id="9219" name="Picture 3" descr="D:\Бережливое производство\среда\группа +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428868"/>
            <a:ext cx="5048232" cy="3786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5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569660"/>
          </a:xfrm>
        </p:spPr>
        <p:txBody>
          <a:bodyPr/>
          <a:lstStyle/>
          <a:p>
            <a:r>
              <a:rPr lang="ru-RU" dirty="0" smtClean="0"/>
              <a:t>Результаты проекта.</a:t>
            </a:r>
            <a:br>
              <a:rPr lang="ru-RU" dirty="0" smtClean="0"/>
            </a:br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«Было» – «Стало») </a:t>
            </a:r>
            <a:endParaRPr lang="ru-RU" dirty="0"/>
          </a:p>
        </p:txBody>
      </p:sp>
      <p:pic>
        <p:nvPicPr>
          <p:cNvPr id="10242" name="Picture 2" descr="D:\Бережливое производство\среда\кни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3116"/>
            <a:ext cx="2928958" cy="3905277"/>
          </a:xfrm>
          <a:prstGeom prst="rect">
            <a:avLst/>
          </a:prstGeom>
          <a:noFill/>
        </p:spPr>
      </p:pic>
      <p:pic>
        <p:nvPicPr>
          <p:cNvPr id="10243" name="Picture 3" descr="D:\Бережливое производство\среда\книги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2714618" cy="3619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488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«Было» – «Стало») </a:t>
            </a:r>
            <a:endParaRPr lang="ru-RU" dirty="0"/>
          </a:p>
        </p:txBody>
      </p:sp>
      <p:pic>
        <p:nvPicPr>
          <p:cNvPr id="11266" name="Picture 2" descr="D:\Бережливое производство\среда\столы-.jpg"/>
          <p:cNvPicPr>
            <a:picLocks noChangeAspect="1" noChangeArrowheads="1"/>
          </p:cNvPicPr>
          <p:nvPr/>
        </p:nvPicPr>
        <p:blipFill>
          <a:blip r:embed="rId2"/>
          <a:srcRect l="7999" t="7500" r="14000"/>
          <a:stretch>
            <a:fillRect/>
          </a:stretch>
        </p:blipFill>
        <p:spPr bwMode="auto">
          <a:xfrm>
            <a:off x="571472" y="1643050"/>
            <a:ext cx="2786082" cy="4405290"/>
          </a:xfrm>
          <a:prstGeom prst="rect">
            <a:avLst/>
          </a:prstGeom>
          <a:noFill/>
        </p:spPr>
      </p:pic>
      <p:pic>
        <p:nvPicPr>
          <p:cNvPr id="11267" name="Picture 3" descr="D:\Бережливое производство\среда\сто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4857752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488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077218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71546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детей сформированы такие положительные качества и привычки, как: бережливость, аккуратность;</a:t>
            </a:r>
          </a:p>
          <a:p>
            <a:pPr lvl="0" algn="l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сократилось время при выполнении ежедневных операций детьми и педагогами в режимных моментах;</a:t>
            </a:r>
          </a:p>
          <a:p>
            <a:pPr lvl="0" algn="l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сократилось время на организацию рабочего места детей в приемной, в группе, для образовательной деятельности;</a:t>
            </a:r>
          </a:p>
          <a:p>
            <a:pPr lvl="0" algn="l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быстрее проходит проверка наличия необходимого материала, поиск места нахождения материала, уменьшилось время подбора необходимого материала</a:t>
            </a:r>
          </a:p>
          <a:p>
            <a:pPr lvl="0">
              <a:buFontTx/>
              <a:buChar char="-"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6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778" y="116632"/>
            <a:ext cx="298479" cy="58477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14290"/>
          <a:ext cx="9144000" cy="6333858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Калабина</a:t>
            </a:r>
            <a:r>
              <a:rPr lang="ru-RU" sz="1400" b="1" dirty="0" smtClean="0">
                <a:solidFill>
                  <a:srgbClr val="002060"/>
                </a:solidFill>
              </a:rPr>
              <a:t> О.В. – старший воспитатель 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Васильева Л.А. -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Харсеева</a:t>
            </a:r>
            <a:r>
              <a:rPr lang="ru-RU" sz="1400" b="1" dirty="0" smtClean="0">
                <a:solidFill>
                  <a:srgbClr val="002060"/>
                </a:solidFill>
              </a:rPr>
              <a:t> А.В. -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57187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57620" y="3786190"/>
            <a:ext cx="410445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ФИО – куратор 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857" y="300037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Условные обозначения:</a:t>
            </a:r>
          </a:p>
          <a:p>
            <a:pPr algn="l"/>
            <a:r>
              <a:rPr lang="ru-RU" i="1" dirty="0" smtClean="0"/>
              <a:t>1.Невнимательность детей при передвижении по детскому саду.</a:t>
            </a:r>
          </a:p>
          <a:p>
            <a:pPr algn="l"/>
            <a:r>
              <a:rPr lang="ru-RU" i="1" dirty="0" smtClean="0"/>
              <a:t>2. Большая затрата времени на проведение режимных моментов.</a:t>
            </a:r>
          </a:p>
          <a:p>
            <a:pPr algn="l"/>
            <a:r>
              <a:rPr lang="ru-RU" i="1" dirty="0" smtClean="0"/>
              <a:t>3. Бессистемное  хранение материалов.</a:t>
            </a:r>
          </a:p>
          <a:p>
            <a:pPr algn="l"/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 bwMode="auto">
          <a:xfrm>
            <a:off x="214282" y="1500174"/>
            <a:ext cx="1643074" cy="1214446"/>
          </a:xfrm>
          <a:prstGeom prst="horizontalScroll">
            <a:avLst>
              <a:gd name="adj" fmla="val 111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Отсутствие визуализации безопасного пространства</a:t>
            </a: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1928794" y="2000240"/>
            <a:ext cx="571504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 bwMode="auto">
          <a:xfrm>
            <a:off x="2500298" y="1428736"/>
            <a:ext cx="1785950" cy="1285884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Отсутствие в группе алгоритмов и визуализации режимных моментов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4286248" y="2000240"/>
            <a:ext cx="571504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 bwMode="auto">
          <a:xfrm>
            <a:off x="4929190" y="1428736"/>
            <a:ext cx="1643074" cy="1285884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Выбор места для хранения учебных принадлежностей</a:t>
            </a: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6572264" y="2000240"/>
            <a:ext cx="571504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 bwMode="auto">
          <a:xfrm>
            <a:off x="7143768" y="1428736"/>
            <a:ext cx="1643074" cy="1214446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Оформление учебной зоны</a:t>
            </a:r>
          </a:p>
        </p:txBody>
      </p:sp>
      <p:sp>
        <p:nvSpPr>
          <p:cNvPr id="20" name="8-конечная звезда 19"/>
          <p:cNvSpPr/>
          <p:nvPr/>
        </p:nvSpPr>
        <p:spPr bwMode="auto">
          <a:xfrm>
            <a:off x="0" y="1142984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1" name="8-конечная звезда 20"/>
          <p:cNvSpPr/>
          <p:nvPr/>
        </p:nvSpPr>
        <p:spPr bwMode="auto">
          <a:xfrm>
            <a:off x="1571604" y="1142984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2" name="8-конечная звезда 21"/>
          <p:cNvSpPr/>
          <p:nvPr/>
        </p:nvSpPr>
        <p:spPr bwMode="auto">
          <a:xfrm>
            <a:off x="3857620" y="1071546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8-конечная звезда 22"/>
          <p:cNvSpPr/>
          <p:nvPr/>
        </p:nvSpPr>
        <p:spPr bwMode="auto">
          <a:xfrm>
            <a:off x="6072198" y="1071546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24" name="8-конечная звезда 23"/>
          <p:cNvSpPr/>
          <p:nvPr/>
        </p:nvSpPr>
        <p:spPr bwMode="auto">
          <a:xfrm>
            <a:off x="8286776" y="1071546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pic>
        <p:nvPicPr>
          <p:cNvPr id="7170" name="Picture 2" descr="D:\Бережливое производство\среда\приемная-.jpg"/>
          <p:cNvPicPr>
            <a:picLocks noChangeAspect="1" noChangeArrowheads="1"/>
          </p:cNvPicPr>
          <p:nvPr/>
        </p:nvPicPr>
        <p:blipFill>
          <a:blip r:embed="rId2" cstate="print"/>
          <a:srcRect t="13816" r="21051"/>
          <a:stretch>
            <a:fillRect/>
          </a:stretch>
        </p:blipFill>
        <p:spPr bwMode="auto">
          <a:xfrm>
            <a:off x="285720" y="4286256"/>
            <a:ext cx="1505095" cy="2190712"/>
          </a:xfrm>
          <a:prstGeom prst="rect">
            <a:avLst/>
          </a:prstGeom>
          <a:noFill/>
        </p:spPr>
      </p:pic>
      <p:pic>
        <p:nvPicPr>
          <p:cNvPr id="7171" name="Picture 3" descr="D:\Бережливое производство\среда\туа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1643074" cy="2190766"/>
          </a:xfrm>
          <a:prstGeom prst="rect">
            <a:avLst/>
          </a:prstGeom>
          <a:noFill/>
        </p:spPr>
      </p:pic>
      <p:pic>
        <p:nvPicPr>
          <p:cNvPr id="7172" name="Picture 4" descr="D:\Бережливое производство\среда\изображение_viber_2022-05-13_09-15-22-141.jpg"/>
          <p:cNvPicPr>
            <a:picLocks noChangeAspect="1" noChangeArrowheads="1"/>
          </p:cNvPicPr>
          <p:nvPr/>
        </p:nvPicPr>
        <p:blipFill>
          <a:blip r:embed="rId4" cstate="print"/>
          <a:srcRect t="19286"/>
          <a:stretch>
            <a:fillRect/>
          </a:stretch>
        </p:blipFill>
        <p:spPr bwMode="auto">
          <a:xfrm>
            <a:off x="6357950" y="4286256"/>
            <a:ext cx="2071702" cy="222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Пирамида проблем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57422" y="1556792"/>
            <a:ext cx="5072097" cy="4450449"/>
          </a:xfrm>
        </p:spPr>
        <p:txBody>
          <a:bodyPr/>
          <a:lstStyle/>
          <a:p>
            <a:endParaRPr smtClean="0"/>
          </a:p>
          <a:p>
            <a:r>
              <a:rPr smtClean="0"/>
              <a:t>Федеральный уровень</a:t>
            </a:r>
          </a:p>
          <a:p>
            <a:endParaRPr/>
          </a:p>
          <a:p>
            <a:endParaRPr smtClean="0"/>
          </a:p>
          <a:p>
            <a:endParaRPr/>
          </a:p>
          <a:p>
            <a:r>
              <a:rPr smtClean="0"/>
              <a:t>Региональный уровень</a:t>
            </a:r>
          </a:p>
          <a:p>
            <a:endParaRPr/>
          </a:p>
          <a:p>
            <a:endParaRPr smtClean="0"/>
          </a:p>
          <a:p>
            <a:r>
              <a:rPr smtClean="0"/>
              <a:t>Уровень ДОУ</a:t>
            </a:r>
          </a:p>
          <a:p>
            <a:endParaRPr lang="ru-RU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1628801"/>
            <a:ext cx="47165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" name="8-конечная звезда 8"/>
          <p:cNvSpPr/>
          <p:nvPr/>
        </p:nvSpPr>
        <p:spPr bwMode="auto">
          <a:xfrm>
            <a:off x="7072330" y="5000636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0" name="8-конечная звезда 9"/>
          <p:cNvSpPr/>
          <p:nvPr/>
        </p:nvSpPr>
        <p:spPr bwMode="auto">
          <a:xfrm>
            <a:off x="7858148" y="5286388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8-конечная звезда 10"/>
          <p:cNvSpPr/>
          <p:nvPr/>
        </p:nvSpPr>
        <p:spPr bwMode="auto">
          <a:xfrm>
            <a:off x="6286512" y="5072074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2" name="8-конечная звезда 11"/>
          <p:cNvSpPr/>
          <p:nvPr/>
        </p:nvSpPr>
        <p:spPr bwMode="auto">
          <a:xfrm>
            <a:off x="5286380" y="5143512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0" y="760348"/>
            <a:ext cx="7056606" cy="584775"/>
          </a:xfrm>
        </p:spPr>
        <p:txBody>
          <a:bodyPr/>
          <a:lstStyle/>
          <a:p>
            <a:r>
              <a:rPr smtClean="0"/>
              <a:t>Условные обозначения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3268587"/>
          </a:xfrm>
        </p:spPr>
        <p:txBody>
          <a:bodyPr/>
          <a:lstStyle/>
          <a:p>
            <a:r>
              <a:rPr smtClean="0"/>
              <a:t>1. Отсутствие объектов визуализации безопасного пространства.</a:t>
            </a:r>
          </a:p>
          <a:p>
            <a:r>
              <a:rPr smtClean="0"/>
              <a:t>2. Излишние шаги и сложность процессов режимных моментов.</a:t>
            </a:r>
          </a:p>
          <a:p>
            <a:r>
              <a:rPr smtClean="0"/>
              <a:t>3. Отсутствие алгоритмов, схем ежедневных операций.</a:t>
            </a:r>
          </a:p>
          <a:p>
            <a:r>
              <a:rPr smtClean="0"/>
              <a:t>4. Нет определенного места хранения учебных пренадлежностей.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 bwMode="auto">
          <a:xfrm>
            <a:off x="285720" y="1428736"/>
            <a:ext cx="1571636" cy="1643074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 педагогу в устройстве учебной зоны</a:t>
            </a:r>
          </a:p>
        </p:txBody>
      </p:sp>
      <p:sp>
        <p:nvSpPr>
          <p:cNvPr id="5" name="Горизонтальный свиток 4"/>
          <p:cNvSpPr/>
          <p:nvPr/>
        </p:nvSpPr>
        <p:spPr bwMode="auto">
          <a:xfrm>
            <a:off x="2571736" y="1357298"/>
            <a:ext cx="1571636" cy="1643074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Визуализация режимных моментов</a:t>
            </a:r>
          </a:p>
        </p:txBody>
      </p:sp>
      <p:sp>
        <p:nvSpPr>
          <p:cNvPr id="6" name="Горизонтальный свиток 5"/>
          <p:cNvSpPr/>
          <p:nvPr/>
        </p:nvSpPr>
        <p:spPr bwMode="auto">
          <a:xfrm>
            <a:off x="5143504" y="1357298"/>
            <a:ext cx="1500198" cy="178595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Создание системы визуализации безопасного пространства и режимных моментов</a:t>
            </a:r>
          </a:p>
        </p:txBody>
      </p:sp>
      <p:sp>
        <p:nvSpPr>
          <p:cNvPr id="7" name="Горизонтальный свиток 6"/>
          <p:cNvSpPr/>
          <p:nvPr/>
        </p:nvSpPr>
        <p:spPr bwMode="auto">
          <a:xfrm>
            <a:off x="7358082" y="1357298"/>
            <a:ext cx="1428760" cy="1571636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Экономия времени в режиме дня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1857356" y="1785926"/>
            <a:ext cx="714380" cy="3571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4143372" y="1857364"/>
            <a:ext cx="1000132" cy="4286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6643702" y="1857364"/>
            <a:ext cx="714380" cy="3571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8-конечная звезда 11"/>
          <p:cNvSpPr/>
          <p:nvPr/>
        </p:nvSpPr>
        <p:spPr bwMode="auto">
          <a:xfrm>
            <a:off x="214282" y="1000108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</a:t>
            </a:r>
          </a:p>
        </p:txBody>
      </p:sp>
      <p:sp>
        <p:nvSpPr>
          <p:cNvPr id="13" name="8-конечная звезда 12"/>
          <p:cNvSpPr/>
          <p:nvPr/>
        </p:nvSpPr>
        <p:spPr bwMode="auto">
          <a:xfrm>
            <a:off x="2285984" y="1071546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</a:t>
            </a:r>
          </a:p>
        </p:txBody>
      </p:sp>
      <p:sp>
        <p:nvSpPr>
          <p:cNvPr id="14" name="8-конечная звезда 13"/>
          <p:cNvSpPr/>
          <p:nvPr/>
        </p:nvSpPr>
        <p:spPr bwMode="auto">
          <a:xfrm>
            <a:off x="4857752" y="928670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</a:t>
            </a:r>
          </a:p>
        </p:txBody>
      </p:sp>
      <p:sp>
        <p:nvSpPr>
          <p:cNvPr id="15" name="8-конечная звезда 14"/>
          <p:cNvSpPr/>
          <p:nvPr/>
        </p:nvSpPr>
        <p:spPr bwMode="auto">
          <a:xfrm>
            <a:off x="7143768" y="1000108"/>
            <a:ext cx="571504" cy="57150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05835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i="1" dirty="0" smtClean="0"/>
              <a:t>1. У воспитанников появляется больше свободного времени для игры.</a:t>
            </a:r>
          </a:p>
        </p:txBody>
      </p:sp>
      <p:pic>
        <p:nvPicPr>
          <p:cNvPr id="8194" name="Picture 2" descr="D:\Бережливое производство\среда\прием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2250279" cy="3000372"/>
          </a:xfrm>
          <a:prstGeom prst="rect">
            <a:avLst/>
          </a:prstGeom>
          <a:noFill/>
        </p:spPr>
      </p:pic>
      <p:pic>
        <p:nvPicPr>
          <p:cNvPr id="8195" name="Picture 3" descr="D:\Бережливое производство\среда\туалет +.jpg"/>
          <p:cNvPicPr>
            <a:picLocks noChangeAspect="1" noChangeArrowheads="1"/>
          </p:cNvPicPr>
          <p:nvPr/>
        </p:nvPicPr>
        <p:blipFill>
          <a:blip r:embed="rId3"/>
          <a:srcRect r="46296"/>
          <a:stretch>
            <a:fillRect/>
          </a:stretch>
        </p:blipFill>
        <p:spPr bwMode="auto">
          <a:xfrm>
            <a:off x="3214678" y="3643314"/>
            <a:ext cx="2071702" cy="2893240"/>
          </a:xfrm>
          <a:prstGeom prst="rect">
            <a:avLst/>
          </a:prstGeom>
          <a:noFill/>
        </p:spPr>
      </p:pic>
      <p:pic>
        <p:nvPicPr>
          <p:cNvPr id="8196" name="Picture 4" descr="D:\Бережливое производство\среда\изображение_viber_2022-05-13_09-15-22-221.jpg"/>
          <p:cNvPicPr>
            <a:picLocks noChangeAspect="1" noChangeArrowheads="1"/>
          </p:cNvPicPr>
          <p:nvPr/>
        </p:nvPicPr>
        <p:blipFill>
          <a:blip r:embed="rId4"/>
          <a:srcRect l="7895" t="9869" r="5262" b="9210"/>
          <a:stretch>
            <a:fillRect/>
          </a:stretch>
        </p:blipFill>
        <p:spPr bwMode="auto">
          <a:xfrm>
            <a:off x="6215074" y="3643314"/>
            <a:ext cx="2357454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397000"/>
          <a:ext cx="8644000" cy="512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1714512"/>
                <a:gridCol w="2143140"/>
                <a:gridCol w="1857388"/>
                <a:gridCol w="2357456"/>
              </a:tblGrid>
              <a:tr h="7440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проблемы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Коренные причины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Предполагаемый эффект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32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Большие временные затраты  при выполнении ежедневных операций детьми и педагогами при подготовке к 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 детей и воспитателей при поиске раздаточного и демонстрационного материала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принципа 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с 6-7 мин до 4-3 мин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82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Беспорядок в приемной и игровых уголках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Беспорядок внутри детских шкафчиков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алгоритмов действий детей в  режимных моментах.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визуальные подсказки, промаркировать центры активности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Аккуратно сложены вещи в шкафчиках у воспитанников.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времени уборки игрушек в групповой комнате с 10-8 мин до 6-7 мин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82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Безсистемное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хранение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определенного и зафиксированного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места расположения объектов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метода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Камбан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Системное хранение материала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99113362"/>
              </p:ext>
            </p:extLst>
          </p:nvPr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585544"/>
              </p:ext>
            </p:extLst>
          </p:nvPr>
        </p:nvGraphicFramePr>
        <p:xfrm>
          <a:off x="646659" y="1248092"/>
          <a:ext cx="7885781" cy="305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1.Создание условий, способствующих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формировать  в группе безопасную, продуктивную развивающую среду.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Структурирование пространства группы и оптимизация </a:t>
                      </a:r>
                      <a:r>
                        <a:rPr lang="ru-RU" sz="1200" b="0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воспитательного пространства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</a:t>
                      </a:r>
                    </a:p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навигации и средств визуализации в группе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2,раза;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Самоорганизация детей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для подготовки к образовательной деятельности.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Освобождение времени для совместно – самостоятельной деятельности воспитанников ДОУ.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Оптимизация нагрузки на воспитателя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2359" y="458112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B050"/>
                </a:solidFill>
              </a:rPr>
              <a:t>.</a:t>
            </a:r>
            <a:endParaRPr lang="ru-RU" sz="1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11330</TotalTime>
  <Words>497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Оформление по умолчанию</vt:lpstr>
      <vt:lpstr>PDF</vt:lpstr>
      <vt:lpstr>Оптимизация процесса организации предметно – развивающей среды в подготовительной группе</vt:lpstr>
      <vt:lpstr> </vt:lpstr>
      <vt:lpstr>Команда проекта</vt:lpstr>
      <vt:lpstr>Карта текущего состояния процесса</vt:lpstr>
      <vt:lpstr>Пирамида проблем</vt:lpstr>
      <vt:lpstr>Условные обозначения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Визуализация  (фотографии «Было» – «Стало») </vt:lpstr>
      <vt:lpstr>Результаты проекта. Визуализация  (фотографии «Было» – «Стало») </vt:lpstr>
      <vt:lpstr>Визуализация  (фотографии «Было» – «Стало») </vt:lpstr>
      <vt:lpstr>Результаты проекта.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user</cp:lastModifiedBy>
  <cp:revision>681</cp:revision>
  <cp:lastPrinted>2019-02-18T01:46:55Z</cp:lastPrinted>
  <dcterms:created xsi:type="dcterms:W3CDTF">2007-01-29T08:57:19Z</dcterms:created>
  <dcterms:modified xsi:type="dcterms:W3CDTF">2022-05-16T10:02:46Z</dcterms:modified>
</cp:coreProperties>
</file>